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350" r:id="rId2"/>
    <p:sldId id="412" r:id="rId3"/>
    <p:sldId id="411" r:id="rId4"/>
    <p:sldId id="402" r:id="rId5"/>
    <p:sldId id="413" r:id="rId6"/>
    <p:sldId id="404" r:id="rId7"/>
    <p:sldId id="405" r:id="rId8"/>
    <p:sldId id="419" r:id="rId9"/>
    <p:sldId id="406" r:id="rId10"/>
    <p:sldId id="408" r:id="rId11"/>
    <p:sldId id="414" r:id="rId12"/>
    <p:sldId id="423" r:id="rId13"/>
    <p:sldId id="422" r:id="rId14"/>
    <p:sldId id="420" r:id="rId15"/>
    <p:sldId id="421" r:id="rId16"/>
    <p:sldId id="425" r:id="rId17"/>
    <p:sldId id="426" r:id="rId18"/>
    <p:sldId id="424" r:id="rId19"/>
    <p:sldId id="427" r:id="rId20"/>
    <p:sldId id="417" r:id="rId21"/>
    <p:sldId id="428" r:id="rId22"/>
    <p:sldId id="39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2"/>
    <p:restoredTop sz="95788"/>
  </p:normalViewPr>
  <p:slideViewPr>
    <p:cSldViewPr snapToGrid="0" snapToObjects="1">
      <p:cViewPr varScale="1">
        <p:scale>
          <a:sx n="122" d="100"/>
          <a:sy n="122" d="100"/>
        </p:scale>
        <p:origin x="23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3.tiff>
</file>

<file path=ppt/media/image4.tiff>
</file>

<file path=ppt/media/image5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CC1C7-25AA-294A-8BE0-6FD1F986921D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9416E0-E0E1-0346-847E-FD3BE6648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638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767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130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8159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00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1370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96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5264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4672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0174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53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471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614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270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146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3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116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00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0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896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081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75A15-1AD8-514D-811E-45030C504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9FE0DC-7C0B-324B-A2C8-6A8211F315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B0BB7-F65F-CE4E-A361-9B862BF83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D6148-15D9-6649-AFC3-7604C3C4A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16930-6DC7-1949-AC4F-D306EF157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2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31A0-2228-2547-AF10-F67D692CC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048A42-6B26-0E4B-B27B-C47F89400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0DAA9-EF21-954A-89F5-12935FEEF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F9746-0BDA-F94C-AC51-E9F274CF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DD768-3FAC-554B-8931-D2A5ED4B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43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7875EA-3C0E-4340-B77C-7DC9E3C4A4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B2AAF-BF6F-9B4C-8DD2-AA04EFCFF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65EFA-310F-B540-A0B2-0901F407A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DEE12-BC86-3342-BA6D-F71D7D890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9E95A-D2B9-A44E-B658-BAF842501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19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162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85929-1018-4370-A170-074C414B228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536E-AD08-4371-85E9-A816C30B6AE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5313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>
          <p15:clr>
            <a:srgbClr val="FBAE40"/>
          </p15:clr>
        </p15:guide>
        <p15:guide id="7" orient="horz" pos="1440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40713-F96E-344D-A2D4-1A67DFFAB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8050B-7246-A74D-B80A-5A5427B29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FD2ED-5CEC-8846-84BD-884DE41A9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9DF484-00DA-3849-A3C9-A251E55FB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211D0-864D-584F-932A-C60FF7EB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89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C3A6E-EB49-A44B-8BD3-CB6DB4C3C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6807E-B1CD-4F4A-8898-6E71F3A41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7CCA7-A510-0D42-9037-DBCC9D7A5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820FC-1214-4643-A3D9-FE8572983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1EB1D-0AC5-054C-BED5-825C4EDF5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54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C0154-78E7-3549-BE54-A0A13A8D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EEB65-3DB4-914E-92AE-7C7514715F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616BE-D194-D848-BD7C-1EBD1CA0EB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CF2A0-4F81-C04F-A05F-19813C4F5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EDD80-D108-644B-82B6-469F28C35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080C8-CF50-EA4E-8C0A-9F41C143A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10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24A4C-0373-1345-BD4E-0524D960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02919-1955-284B-ADB3-22CB9F61A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F31A2-AF3F-8643-BFEA-230C2FBB5A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16EB7A-2AEF-6243-A1FA-97AB3749F1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7D53C-3BC6-914F-8E61-D8DD8BB683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CD74B3-796D-1E4A-A98E-F4DF23EEB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0FC10C-52F3-ED4C-8B4B-210B6C4D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7FCD3D-524B-BE49-9D9D-F807A7591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4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3CE85-917A-924D-A30E-E436338B7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594FC7-3C5F-054D-B870-7263E7907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E71BB-B443-B34C-BCC9-03442392F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054911-E09A-E446-A7C2-57122F777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08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5F1448-2482-A848-9BFB-75E7E606F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68BD1-E4B9-E046-8D9D-1A3E0301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31F1E1-32A8-9440-A971-B839CF150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993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459C7-4341-6940-9D89-712566EA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4C0EA-0629-FA4F-8C5D-7932B2856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9D6B62-AED6-974B-9437-0F384F14D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A885E-E561-6C42-91B3-9EEEE41B5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D94581-D6F0-EE47-88A0-5E841FB1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DAC22-24F3-4941-ADA3-A36D367D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22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4198-5BAB-AF4C-820E-63838AF54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3CE28E-9E3E-4643-9207-58CF8DE9F1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E53DD7-E77B-B943-B4BB-CE13022B4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524BE8-ACFA-6C48-A4ED-A4037ACD6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2E884-4EAD-A149-8FAB-1E4819B9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82E38A-75FB-C846-9B30-792464DD9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98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26CE98-BE66-5145-A6C0-20E505FFD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65999-7347-984E-9D82-3F0B0408D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91F9D-2F16-2E42-982B-662D824BD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6AF3E-02C9-264B-8425-178FA45270E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D54B6-E762-784C-BEDC-15D88196A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A200B-390D-3248-A72E-22C2A5E90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1A427-70C7-ED48-9D08-041A0E211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342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microsoft.com/office/2018/10/relationships/comments" Target="NUL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7" Type="http://schemas.microsoft.com/office/2018/10/relationships/comments" Target="NUL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microsoft.com/office/2018/10/relationships/comments" Target="NUL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7" Type="http://schemas.microsoft.com/office/2018/10/relationships/comments" Target="NUL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microsoft.com/office/2018/10/relationships/comments" Target="NUL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microsoft.com/office/2018/10/relationships/comments" Target="NUL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7" Type="http://schemas.microsoft.com/office/2018/10/relationships/comments" Target="NUL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microsoft.com/office/2018/10/relationships/comments" Target="NUL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microsoft.com/office/2018/10/relationships/comments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eeksforgeeks.org/create-a-correlation-matrix-using-python/" TargetMode="External"/><Relationship Id="rId13" Type="http://schemas.openxmlformats.org/officeDocument/2006/relationships/hyperlink" Target="https://www.geeksforgeeks.org/understanding-feature-importance-in-logistic-regression-models/" TargetMode="External"/><Relationship Id="rId3" Type="http://schemas.openxmlformats.org/officeDocument/2006/relationships/hyperlink" Target="https://www.kaggle.com/datasets/ankitbatra1210/diabetes-dataset/data" TargetMode="External"/><Relationship Id="rId7" Type="http://schemas.openxmlformats.org/officeDocument/2006/relationships/hyperlink" Target="https://pandas.pydata.org/docs/reference/api/pandas.get_dummies.html" TargetMode="External"/><Relationship Id="rId12" Type="http://schemas.openxmlformats.org/officeDocument/2006/relationships/hyperlink" Target="https://scikit-learn.org/stable/modules/generated/sklearn.linear_model.LogisticRegression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stackoverflow.com/questions/48939795/how-to-plot-a-count-bar-chart-grouping-by-one-categorical-column-and-coloring-by" TargetMode="External"/><Relationship Id="rId11" Type="http://schemas.openxmlformats.org/officeDocument/2006/relationships/hyperlink" Target="https://stackoverflow.com/questions/69061767/how-to-plot-feature-importance-for-decisiontreeclassifier" TargetMode="External"/><Relationship Id="rId5" Type="http://schemas.openxmlformats.org/officeDocument/2006/relationships/hyperlink" Target="https://stackoverflow.com/questions/27241253/print-the-unique-values-in-every-column-in-a-pandas-dataframe" TargetMode="External"/><Relationship Id="rId15" Type="http://schemas.microsoft.com/office/2018/10/relationships/comments" Target="NULL"/><Relationship Id="rId10" Type="http://schemas.openxmlformats.org/officeDocument/2006/relationships/hyperlink" Target="https://scikit-learn.org/stable/modules/tree.html" TargetMode="External"/><Relationship Id="rId4" Type="http://schemas.openxmlformats.org/officeDocument/2006/relationships/hyperlink" Target="https://stackoverflow.com/questions/45196626/how-to-map-true-and-false-to-yes-and-no-in-a-pandas-data-frame-for-columns-o" TargetMode="External"/><Relationship Id="rId9" Type="http://schemas.openxmlformats.org/officeDocument/2006/relationships/hyperlink" Target="https://docs.python.org/3/library/time.html" TargetMode="External"/><Relationship Id="rId14" Type="http://schemas.openxmlformats.org/officeDocument/2006/relationships/hyperlink" Target="https://scikit-learn.org/stable/modules/neighbors.html" TargetMode="External"/></Relationships>
</file>

<file path=ppt/slides/_rels/slide22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7" Type="http://schemas.microsoft.com/office/2018/10/relationships/comments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microsoft.com/office/2018/10/relationships/comments" Target="NUL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microsoft.com/office/2018/10/relationships/comments" Target="NUL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microsoft.com/office/2018/10/relationships/comments" Target="NUL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microsoft.com/office/2018/10/relationships/comments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microsoft.com/office/2018/10/relationships/comments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7" Type="http://schemas.microsoft.com/office/2018/10/relationships/comments" Target="NUL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Diabetes Classification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Eddie McGowan</a:t>
            </a:r>
          </a:p>
          <a:p>
            <a:r>
              <a:rPr lang="en-US" sz="2000" b="1" dirty="0">
                <a:solidFill>
                  <a:schemeClr val="bg2"/>
                </a:solidFill>
              </a:rPr>
              <a:t>DSCI 441</a:t>
            </a:r>
          </a:p>
          <a:p>
            <a:r>
              <a:rPr lang="en-US" sz="2000" b="1" dirty="0">
                <a:solidFill>
                  <a:schemeClr val="bg2"/>
                </a:solidFill>
              </a:rPr>
              <a:t>March 17, 2025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26186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Non-numerical Attributes</a:t>
            </a:r>
            <a:br>
              <a:rPr lang="en-US" dirty="0"/>
            </a:br>
            <a:r>
              <a:rPr lang="en-US" dirty="0"/>
              <a:t>(continued)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4962144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to check for null values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Reviewed each of the categories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They are all valid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Unique values for each feature are included on the next slide [3]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57E224-01EA-7A48-8A92-723CA76497F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4094" y="1820545"/>
            <a:ext cx="42418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549031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Non-numerical Attributes</a:t>
            </a:r>
            <a:br>
              <a:rPr lang="en-US" dirty="0"/>
            </a:br>
            <a:r>
              <a:rPr lang="en-US" dirty="0"/>
              <a:t>(continued)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DAC086-3FE0-CA4F-8A42-D9796A071C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190" y="2384160"/>
            <a:ext cx="7821083" cy="37875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238356-12D7-D04A-A3C4-9575DE1B0BF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81273" y="3265335"/>
            <a:ext cx="4081992" cy="306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63708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Non-numerical Attributes</a:t>
            </a:r>
            <a:br>
              <a:rPr lang="en-US" dirty="0"/>
            </a:br>
            <a:r>
              <a:rPr lang="en-US" dirty="0"/>
              <a:t>(continued)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0F2D1AA-B6C5-F141-824E-2F12660657D5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4962144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Checked for the number of records by condition to see if upsampling or downsampling was required.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Showed the number of records for each condition in a bar chart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uniform distribution is not realistic. However, this will help my model easily differentiate between these cases, so I proceeded with the complete dataset [4].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DE2FA6-9794-F745-AAD6-0112D9A8B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490" y="3608070"/>
            <a:ext cx="5765800" cy="297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0CE0B3-CCAB-644D-BFCF-2B73230A1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5025" y="1965434"/>
            <a:ext cx="6226288" cy="145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377332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One Hot Encoding Categorical Attributes [5]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4" y="2058220"/>
            <a:ext cx="10600945" cy="2419188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Needed for models (e.g., logistic regression) which only accept numeric inputs.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Increased the number of columns from 33 to 44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2990C0-6C81-6C4F-9738-690B9748E3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3744" y="3883813"/>
            <a:ext cx="9132185" cy="257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03455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Correlation Matrix (Post One Hot Encoding) [6]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04328F-E2B6-744A-832C-131D75C3F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816" y="1790721"/>
            <a:ext cx="10485216" cy="492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55582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E39B64-86AF-0E4A-AAA5-EF762CBE4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816" y="1790721"/>
            <a:ext cx="10485216" cy="492838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Correlation Matrix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C75446-A276-4E4F-972A-86719B2B9F68}"/>
              </a:ext>
            </a:extLst>
          </p:cNvPr>
          <p:cNvSpPr txBox="1">
            <a:spLocks/>
          </p:cNvSpPr>
          <p:nvPr/>
        </p:nvSpPr>
        <p:spPr>
          <a:xfrm>
            <a:off x="6353555" y="1855658"/>
            <a:ext cx="5449562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a feature if the correlation &gt;0.8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were some correlations &gt;0.7. However it did not make intuitive sense to remove these columns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0.76: Blood Pressure vs 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0.73: Cholesterol Levels vs 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0.73: Waist Circumference vs 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0.70: Weight Gain During Pregnancy vs Age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it hurts my model, I will go back and remove these highly correlated features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B764DDA1-0A55-EB42-98C0-D7076EB25F73}"/>
              </a:ext>
            </a:extLst>
          </p:cNvPr>
          <p:cNvSpPr/>
          <p:nvPr/>
        </p:nvSpPr>
        <p:spPr>
          <a:xfrm>
            <a:off x="3100551" y="1746937"/>
            <a:ext cx="3100552" cy="1178289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07539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Statistical Model: Hypothesis Testing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5" y="2058219"/>
            <a:ext cx="7232906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Testing whether a high BMI (≥ 30) correlates with a higher likelihood of having Type 2 Diabetes compared to other diabetic conditions.</a:t>
            </a:r>
          </a:p>
          <a:p>
            <a:r>
              <a:rPr lang="en-US" b="1" dirty="0"/>
              <a:t>Null Hypothesis (H₀): </a:t>
            </a:r>
            <a:r>
              <a:rPr lang="en-US" dirty="0"/>
              <a:t>Patients with obesity (BMI ≥ 30) are not more likely to have Type 2 Diabetes than other diabetic conditions.</a:t>
            </a:r>
          </a:p>
          <a:p>
            <a:r>
              <a:rPr lang="en-US" b="1" dirty="0"/>
              <a:t>Alternative Hypothesis (Hₐ): </a:t>
            </a:r>
            <a:r>
              <a:rPr lang="en-US" dirty="0"/>
              <a:t>Patients with obesity (BMI ≥ 30) are more likely to have Type 2 Diabetes than other diabetic conditions.</a:t>
            </a:r>
          </a:p>
          <a:p>
            <a:r>
              <a:rPr lang="en-US" b="1" dirty="0"/>
              <a:t>Chi Square Test</a:t>
            </a:r>
          </a:p>
          <a:p>
            <a:r>
              <a:rPr lang="en-US" b="1" dirty="0"/>
              <a:t>Result: </a:t>
            </a:r>
            <a:r>
              <a:rPr lang="en-US" dirty="0"/>
              <a:t>Reject the null hypothesis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8FF40E-6FFD-924B-8ECC-8984AC0DB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3171" y="3578743"/>
            <a:ext cx="3421879" cy="175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371976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Statistical Model: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4" y="2058219"/>
            <a:ext cx="10500361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Distribution of diabetes conditions by age</a:t>
            </a: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7AFCF1-2BDC-B14D-8FA3-0E81E75A49A6}"/>
              </a:ext>
            </a:extLst>
          </p:cNvPr>
          <p:cNvSpPr/>
          <p:nvPr/>
        </p:nvSpPr>
        <p:spPr>
          <a:xfrm>
            <a:off x="838200" y="2523744"/>
            <a:ext cx="10646664" cy="42306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 Image</a:t>
            </a:r>
          </a:p>
        </p:txBody>
      </p:sp>
    </p:spTree>
    <p:extLst>
      <p:ext uri="{BB962C8B-B14F-4D97-AF65-F5344CB8AC3E}">
        <p14:creationId xmlns:p14="http://schemas.microsoft.com/office/powerpoint/2010/main" val="1907867552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Baseline Results [7,8,9]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89CB746-C51F-6645-BA73-B912BBB25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881785"/>
              </p:ext>
            </p:extLst>
          </p:nvPr>
        </p:nvGraphicFramePr>
        <p:xfrm>
          <a:off x="674983" y="2303523"/>
          <a:ext cx="10318840" cy="34158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9710">
                  <a:extLst>
                    <a:ext uri="{9D8B030D-6E8A-4147-A177-3AD203B41FA5}">
                      <a16:colId xmlns:a16="http://schemas.microsoft.com/office/drawing/2014/main" val="3468099798"/>
                    </a:ext>
                  </a:extLst>
                </a:gridCol>
                <a:gridCol w="2579710">
                  <a:extLst>
                    <a:ext uri="{9D8B030D-6E8A-4147-A177-3AD203B41FA5}">
                      <a16:colId xmlns:a16="http://schemas.microsoft.com/office/drawing/2014/main" val="1630226659"/>
                    </a:ext>
                  </a:extLst>
                </a:gridCol>
                <a:gridCol w="2579710">
                  <a:extLst>
                    <a:ext uri="{9D8B030D-6E8A-4147-A177-3AD203B41FA5}">
                      <a16:colId xmlns:a16="http://schemas.microsoft.com/office/drawing/2014/main" val="401369569"/>
                    </a:ext>
                  </a:extLst>
                </a:gridCol>
                <a:gridCol w="2579710">
                  <a:extLst>
                    <a:ext uri="{9D8B030D-6E8A-4147-A177-3AD203B41FA5}">
                      <a16:colId xmlns:a16="http://schemas.microsoft.com/office/drawing/2014/main" val="125874560"/>
                    </a:ext>
                  </a:extLst>
                </a:gridCol>
              </a:tblGrid>
              <a:tr h="1029662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Decision Tree </a:t>
                      </a:r>
                    </a:p>
                    <a:p>
                      <a:r>
                        <a:rPr lang="en-US" sz="2400" dirty="0"/>
                        <a:t>(Depth = 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KNN (n= 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592010"/>
                  </a:ext>
                </a:extLst>
              </a:tr>
              <a:tr h="596550">
                <a:tc>
                  <a:txBody>
                    <a:bodyPr/>
                    <a:lstStyle/>
                    <a:p>
                      <a:r>
                        <a:rPr lang="en-US" sz="24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67%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166850"/>
                  </a:ext>
                </a:extLst>
              </a:tr>
              <a:tr h="596550">
                <a:tc>
                  <a:txBody>
                    <a:bodyPr/>
                    <a:lstStyle/>
                    <a:p>
                      <a:r>
                        <a:rPr lang="en-US" sz="24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66%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531128"/>
                  </a:ext>
                </a:extLst>
              </a:tr>
              <a:tr h="596550">
                <a:tc>
                  <a:txBody>
                    <a:bodyPr/>
                    <a:lstStyle/>
                    <a:p>
                      <a:r>
                        <a:rPr lang="en-US" sz="2400" dirty="0"/>
                        <a:t>Training Time (Sec)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0.275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2.981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0.079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875716"/>
                  </a:ext>
                </a:extLst>
              </a:tr>
              <a:tr h="596550">
                <a:tc>
                  <a:txBody>
                    <a:bodyPr/>
                    <a:lstStyle/>
                    <a:p>
                      <a:r>
                        <a:rPr lang="en-US" sz="2400" dirty="0"/>
                        <a:t>Testing Time (Sec)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22.289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76489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9231907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Feature Importance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F1431F-9B1C-A642-BADE-31E9C0CFE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47571"/>
            <a:ext cx="5702300" cy="4432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3892E4-633D-9147-8DF3-8315AD012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42864"/>
            <a:ext cx="57023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16081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685800" y="2094952"/>
            <a:ext cx="6135414" cy="448491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For my project, I am planning on creating a classification model to predict the type of diabetes or prediabetic condition a patient has based upon their features, including genetic markers and environmental factors.</a:t>
            </a:r>
          </a:p>
          <a:p>
            <a:r>
              <a:rPr lang="en-US" sz="2400" dirty="0"/>
              <a:t>I currently work in health care. By predicting a patient’s condition, preventative and/or remediation strategies can be applied</a:t>
            </a:r>
          </a:p>
          <a:p>
            <a:r>
              <a:rPr lang="en-US" sz="2400" dirty="0"/>
              <a:t>To develop this model, I got a dataset from Kaggle [1]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5E0A8B-0116-7941-B58E-442ABB8C44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t="1" r="42618" b="52331"/>
          <a:stretch/>
        </p:blipFill>
        <p:spPr>
          <a:xfrm>
            <a:off x="6905297" y="2094952"/>
            <a:ext cx="5197144" cy="251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378848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Next Steps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5" y="2058219"/>
            <a:ext cx="8848345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 remaining models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Vector Machine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</a:t>
            </a:r>
          </a:p>
          <a:p>
            <a:pPr lvl="1"/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Multilayer Perceptron: tensor flow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Due to the high memory requirements of these models perform dimensionality reduction as needed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Principal component analysis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 model parameters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85483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Resources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5" y="2058219"/>
            <a:ext cx="11439145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1400" dirty="0">
                <a:ea typeface="Calibri" panose="020F0502020204030204" pitchFamily="34" charset="0"/>
                <a:cs typeface="Calibri" panose="020F0502020204030204" pitchFamily="34" charset="0"/>
              </a:rPr>
              <a:t>Dataset: </a:t>
            </a:r>
            <a:r>
              <a:rPr lang="en-US" sz="1400" dirty="0"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https://www.kaggle.com/datasets/ankitbatra1210/diabetes-dataset/data</a:t>
            </a:r>
            <a:endParaRPr lang="en-US" sz="14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ea typeface="Calibri" panose="020F0502020204030204" pitchFamily="34" charset="0"/>
                <a:cs typeface="Calibri" panose="020F0502020204030204" pitchFamily="34" charset="0"/>
              </a:rPr>
              <a:t>Map True and False to Boolean: </a:t>
            </a:r>
            <a:r>
              <a:rPr lang="en-US" sz="1400" dirty="0"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https://stackoverflow.com/questions/45196626/how-to-map-true-and-false-to-yes-and-no-in-a-pandas-data-frame-for-columns-o</a:t>
            </a:r>
            <a:r>
              <a:rPr lang="en-US" sz="1400" dirty="0"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ea typeface="Calibri" panose="020F0502020204030204" pitchFamily="34" charset="0"/>
                <a:cs typeface="Calibri" panose="020F0502020204030204" pitchFamily="34" charset="0"/>
              </a:rPr>
              <a:t>Print Unique Values of Each Column: </a:t>
            </a:r>
            <a:r>
              <a:rPr lang="en-US" sz="1400" dirty="0">
                <a:hlinkClick r:id="rId5"/>
              </a:rPr>
              <a:t>https://stackoverflow.com/questions/27241253/print-the-unique-values-in-every-column-in-a-pandas-dataframe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Row Count Bar Chart: </a:t>
            </a:r>
            <a:r>
              <a:rPr lang="en-US" sz="1400" dirty="0">
                <a:hlinkClick r:id="rId6"/>
              </a:rPr>
              <a:t>https://stackoverflow.com/questions/48939795/how-to-plot-a-count-bar-chart-grouping-by-one-categorical-column-and-coloring-by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One Hot Encoding: </a:t>
            </a:r>
            <a:r>
              <a:rPr lang="en-US" sz="1400" dirty="0">
                <a:hlinkClick r:id="rId7"/>
              </a:rPr>
              <a:t>https://pandas.pydata.org/docs/reference/api/pandas.get_dummies.html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Correlation Matrix: </a:t>
            </a:r>
            <a:r>
              <a:rPr lang="en-US" sz="1400" dirty="0">
                <a:hlinkClick r:id="rId8"/>
              </a:rPr>
              <a:t>https://www.geeksforgeeks.org/create-a-correlation-matrix-using-python/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Time: </a:t>
            </a:r>
            <a:r>
              <a:rPr lang="en-US" sz="1400" dirty="0">
                <a:hlinkClick r:id="rId9"/>
              </a:rPr>
              <a:t>https://docs.python.org/3/library/time.html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Decision tree: </a:t>
            </a:r>
            <a:r>
              <a:rPr lang="en-US" sz="1400" dirty="0">
                <a:hlinkClick r:id="rId10"/>
              </a:rPr>
              <a:t>https://scikit-learn.org/stable/modules/tree.html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Decision tree feature importance: </a:t>
            </a:r>
            <a:r>
              <a:rPr lang="en-US" sz="1400" dirty="0">
                <a:hlinkClick r:id="rId11"/>
              </a:rPr>
              <a:t>https://stackoverflow.com/questions/69061767/how-to-plot-feature-importance-for-decisiontreeclassifier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Logistic regression: </a:t>
            </a:r>
            <a:r>
              <a:rPr lang="en-US" sz="1400" dirty="0">
                <a:hlinkClick r:id="rId12"/>
              </a:rPr>
              <a:t>https://scikit-learn.org/stable/modules/generated/sklearn.linear_model.LogisticRegression.html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Logistic r egression feature importance: </a:t>
            </a:r>
            <a:r>
              <a:rPr lang="en-US" sz="1400" dirty="0">
                <a:hlinkClick r:id="rId13"/>
              </a:rPr>
              <a:t>https://www.geeksforgeeks.org/understanding-feature-importance-in-logistic-regression-models/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KNN: </a:t>
            </a:r>
            <a:r>
              <a:rPr lang="en-US" sz="1400" dirty="0">
                <a:hlinkClick r:id="rId14"/>
              </a:rPr>
              <a:t>https://scikit-learn.org/stable/modules/neighbors.html</a:t>
            </a:r>
            <a:r>
              <a:rPr lang="en-US" sz="1400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sz="1400" dirty="0"/>
          </a:p>
          <a:p>
            <a:pPr marL="457200" indent="-457200">
              <a:buFont typeface="+mj-lt"/>
              <a:buAutoNum type="arabicPeriod"/>
            </a:pPr>
            <a:endParaRPr lang="en-US" sz="1400" dirty="0"/>
          </a:p>
          <a:p>
            <a:pPr marL="457200" indent="-457200">
              <a:buFont typeface="+mj-lt"/>
              <a:buAutoNum type="arabicPeriod"/>
            </a:pPr>
            <a:endParaRPr lang="en-US" sz="20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316342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15"/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EDA Steps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685800" y="2094952"/>
            <a:ext cx="8191982" cy="462993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400" dirty="0"/>
              <a:t>Data wrangling</a:t>
            </a:r>
          </a:p>
          <a:p>
            <a:pPr lvl="1"/>
            <a:r>
              <a:rPr lang="en-US" sz="2000" dirty="0"/>
              <a:t>Load dataset &amp; remove unnecessary attributes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 Duplicates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Analyze Schema and Change Data Types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Summary Statistics for Numerical Attributes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 Outliers from Dataset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Summary Statistics for Non-numeric Attributes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One Hot Encode Categorical Features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Correlation Matrix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Visualization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Compare Attributes vs Price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Find the attributes most correlated with Price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862611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5776532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Goal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Using eight classification model, find a model which best predicts the patient’s condition. 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Configuration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80/20 train/test split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Models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Baseline: Logistic Regression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Baseline: Decision Tree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Baseline: K-Nearest Neighbors (KNN)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Linear Discriminant Analysis (LDA)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Vector Machine (SVM)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</a:t>
            </a:r>
          </a:p>
          <a:p>
            <a:pPr lvl="1"/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Multilayer Perceptron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C73398-0AB6-1347-A716-BF60368C2881}"/>
              </a:ext>
            </a:extLst>
          </p:cNvPr>
          <p:cNvSpPr txBox="1">
            <a:spLocks/>
          </p:cNvSpPr>
          <p:nvPr/>
        </p:nvSpPr>
        <p:spPr>
          <a:xfrm>
            <a:off x="6551009" y="2058219"/>
            <a:ext cx="5315170" cy="47997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Criteria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Evaluate based on performance and model interpretability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Performance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Accuracy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F1 Score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Training Time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Time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Interpretability: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E.g., if a patient has a history of smoking and a BMI of 38, they are at risk of developing type 2 diabetes.</a:t>
            </a: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812148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Load Dataset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66A8E0-50F0-5042-BAA0-D5EC1B5FB24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84882" y="79364"/>
            <a:ext cx="5587502" cy="6778636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A350291-8B63-3548-952F-07469DC4DBC9}"/>
              </a:ext>
            </a:extLst>
          </p:cNvPr>
          <p:cNvSpPr txBox="1">
            <a:spLocks/>
          </p:cNvSpPr>
          <p:nvPr/>
        </p:nvSpPr>
        <p:spPr>
          <a:xfrm>
            <a:off x="559676" y="2094953"/>
            <a:ext cx="5609896" cy="2098676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Read the dataset into a dataframe</a:t>
            </a: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Checked the number of records: 70k</a:t>
            </a: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Printed example records</a:t>
            </a:r>
          </a:p>
        </p:txBody>
      </p:sp>
    </p:spTree>
    <p:extLst>
      <p:ext uri="{BB962C8B-B14F-4D97-AF65-F5344CB8AC3E}">
        <p14:creationId xmlns:p14="http://schemas.microsoft.com/office/powerpoint/2010/main" val="2149212492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Dataset Features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716304-90C1-F248-9E1B-F5C8EC2BFD9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269" y="2060313"/>
            <a:ext cx="6056731" cy="3730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02A6A7-79D9-0C4D-8F8F-57587A54767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2263773"/>
            <a:ext cx="5787024" cy="345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74001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Remove Duplicates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610A922-D1F0-194D-B6BB-487FC774E888}"/>
              </a:ext>
            </a:extLst>
          </p:cNvPr>
          <p:cNvSpPr txBox="1">
            <a:spLocks/>
          </p:cNvSpPr>
          <p:nvPr/>
        </p:nvSpPr>
        <p:spPr>
          <a:xfrm>
            <a:off x="559676" y="2094953"/>
            <a:ext cx="6836230" cy="2098676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Checked for duplicates, but none were found.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mitigation strategies were needed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60CB7-3A45-9846-B797-69500DF52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821" y="3520857"/>
            <a:ext cx="8321672" cy="134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02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Analyze Schema and Change Data Types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610A922-D1F0-194D-B6BB-487FC774E888}"/>
              </a:ext>
            </a:extLst>
          </p:cNvPr>
          <p:cNvSpPr txBox="1">
            <a:spLocks/>
          </p:cNvSpPr>
          <p:nvPr/>
        </p:nvSpPr>
        <p:spPr>
          <a:xfrm>
            <a:off x="559677" y="2094953"/>
            <a:ext cx="6976240" cy="327583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Printed the schema with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dataframe.info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Adjusted column types to reduce memory usage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Converted string object -&gt; category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Converted binary object -&gt; Boolean</a:t>
            </a:r>
          </a:p>
          <a:p>
            <a:pPr lvl="1"/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Boolean columns were stored as Yes/No, so the data was mapped to True/False [2]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8639F4-E19C-A340-81CE-C381D50FA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8073" y="1690688"/>
            <a:ext cx="3657600" cy="4711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4DB7CBB-22CA-8340-A521-07083B63A27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247" y="5775051"/>
            <a:ext cx="77851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28251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Analyze Schema and Change Data Types</a:t>
            </a:r>
            <a:br>
              <a:rPr lang="en-US" dirty="0"/>
            </a:br>
            <a:r>
              <a:rPr lang="en-US" dirty="0"/>
              <a:t>(continued)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252C96-D4EC-2946-90EF-401AD3D1C804}"/>
              </a:ext>
            </a:extLst>
          </p:cNvPr>
          <p:cNvSpPr txBox="1">
            <a:spLocks/>
          </p:cNvSpPr>
          <p:nvPr/>
        </p:nvSpPr>
        <p:spPr>
          <a:xfrm>
            <a:off x="752855" y="2058219"/>
            <a:ext cx="10115013" cy="26786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Nine of the columns only had two values, so I converted them to Boolean and accordingly renamed the column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conversion decreased memory usage and allowed the columns to be treated as numeric. </a:t>
            </a:r>
          </a:p>
          <a:p>
            <a:pPr lvl="1"/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Columns: </a:t>
            </a:r>
            <a:r>
              <a:rPr lang="en-US" sz="2000" dirty="0"/>
              <a:t>Genetic Markers, Autoantibodies, Environmental Factors, Dietary Habits, Smoking Status, Glucose Tolerance Test, Pregnancy History , Genetic Testing, and Liver Function Tests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6CEAD5-4FC2-3A41-B454-230B4B836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834" y="5002924"/>
            <a:ext cx="7554676" cy="157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26436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C450D2E-62C3-8344-9BE0-BBDFF1DD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 Statistics Numerical Attributes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6B49D9-10F9-3843-AC10-36408C207C08}"/>
              </a:ext>
            </a:extLst>
          </p:cNvPr>
          <p:cNvSpPr txBox="1">
            <a:spLocks/>
          </p:cNvSpPr>
          <p:nvPr/>
        </p:nvSpPr>
        <p:spPr>
          <a:xfrm>
            <a:off x="752856" y="2058219"/>
            <a:ext cx="10291382" cy="452165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Summary statistics were found using the describe function 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to identify outliers or nulls, evaluated on a case by case basis.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nulls were identified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outliers were identified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BCB09D-0E07-2542-8A32-CB0CBD0AA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4328799"/>
            <a:ext cx="11836400" cy="21463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C7E4D0-B149-1640-BD83-84EEFAFEF33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800" y="3681868"/>
            <a:ext cx="101346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75219"/>
      </p:ext>
    </p:extLst>
  </p:cSld>
  <p:clrMapOvr>
    <a:masterClrMapping/>
  </p:clrMapOvr>
  <p:extLst mod="1">
    <p:ext uri="{6950BFC3-D8DA-4A85-94F7-54DA5524770B}">
      <p188:commentRel xmlns="" xmlns:p188="http://schemas.microsoft.com/office/powerpoint/2018/8/main" r:id="rId7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7561</TotalTime>
  <Words>1136</Words>
  <Application>Microsoft Macintosh PowerPoint</Application>
  <PresentationFormat>Widescreen</PresentationFormat>
  <Paragraphs>222</Paragraphs>
  <Slides>22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Diabetes Classification Model</vt:lpstr>
      <vt:lpstr>Abstract</vt:lpstr>
      <vt:lpstr>Plan</vt:lpstr>
      <vt:lpstr>Load Dataset</vt:lpstr>
      <vt:lpstr>Dataset Features</vt:lpstr>
      <vt:lpstr>Remove Duplicates</vt:lpstr>
      <vt:lpstr>Analyze Schema and Change Data Types</vt:lpstr>
      <vt:lpstr>Analyze Schema and Change Data Types (continued)</vt:lpstr>
      <vt:lpstr>Summary Statistics Numerical Attributes</vt:lpstr>
      <vt:lpstr>Summary Statistics Non-numerical Attributes (continued)</vt:lpstr>
      <vt:lpstr>Summary Statistics Non-numerical Attributes (continued)</vt:lpstr>
      <vt:lpstr>Summary Statistics Non-numerical Attributes (continued)</vt:lpstr>
      <vt:lpstr>One Hot Encoding Categorical Attributes [5]</vt:lpstr>
      <vt:lpstr>Correlation Matrix (Post One Hot Encoding) [6]</vt:lpstr>
      <vt:lpstr>Correlation Matrix</vt:lpstr>
      <vt:lpstr>Statistical Model: Hypothesis Testing</vt:lpstr>
      <vt:lpstr>Statistical Model: Distribution</vt:lpstr>
      <vt:lpstr>Baseline Results [7,8,9]</vt:lpstr>
      <vt:lpstr>Feature Importance</vt:lpstr>
      <vt:lpstr>Next Steps</vt:lpstr>
      <vt:lpstr>Resources</vt:lpstr>
      <vt:lpstr>EDA Steps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EDA</dc:title>
  <dc:creator>Eddie McGowan</dc:creator>
  <cp:lastModifiedBy>Eddie McGowan</cp:lastModifiedBy>
  <cp:revision>50</cp:revision>
  <dcterms:created xsi:type="dcterms:W3CDTF">2025-03-03T06:01:41Z</dcterms:created>
  <dcterms:modified xsi:type="dcterms:W3CDTF">2025-03-12T06:10:06Z</dcterms:modified>
</cp:coreProperties>
</file>